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2" r:id="rId2"/>
    <p:sldId id="271" r:id="rId3"/>
    <p:sldId id="273" r:id="rId4"/>
    <p:sldId id="256" r:id="rId5"/>
    <p:sldId id="267" r:id="rId6"/>
    <p:sldId id="263" r:id="rId7"/>
    <p:sldId id="262" r:id="rId8"/>
    <p:sldId id="264" r:id="rId9"/>
    <p:sldId id="266" r:id="rId10"/>
    <p:sldId id="265" r:id="rId11"/>
    <p:sldId id="286" r:id="rId12"/>
    <p:sldId id="269" r:id="rId13"/>
    <p:sldId id="270" r:id="rId14"/>
    <p:sldId id="274" r:id="rId15"/>
    <p:sldId id="275" r:id="rId16"/>
    <p:sldId id="276" r:id="rId17"/>
    <p:sldId id="277" r:id="rId18"/>
    <p:sldId id="283" r:id="rId19"/>
    <p:sldId id="257" r:id="rId20"/>
    <p:sldId id="258" r:id="rId21"/>
    <p:sldId id="260" r:id="rId22"/>
    <p:sldId id="279" r:id="rId23"/>
    <p:sldId id="280" r:id="rId24"/>
    <p:sldId id="281" r:id="rId25"/>
    <p:sldId id="282" r:id="rId26"/>
    <p:sldId id="284" r:id="rId27"/>
    <p:sldId id="261" r:id="rId28"/>
    <p:sldId id="25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592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y-linhkunst:Desktop:AWC%20Membersh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Ref>
              <c:f>Sheet1!$A$3:$A$20</c:f>
              <c:numCache>
                <c:formatCode>mmm\-yy</c:formatCode>
                <c:ptCount val="18"/>
                <c:pt idx="0">
                  <c:v>40663.0</c:v>
                </c:pt>
                <c:pt idx="1">
                  <c:v>40694.0</c:v>
                </c:pt>
                <c:pt idx="2">
                  <c:v>40724.0</c:v>
                </c:pt>
                <c:pt idx="3">
                  <c:v>40786.0</c:v>
                </c:pt>
                <c:pt idx="4">
                  <c:v>40816.0</c:v>
                </c:pt>
                <c:pt idx="5">
                  <c:v>40847.0</c:v>
                </c:pt>
                <c:pt idx="6">
                  <c:v>40877.0</c:v>
                </c:pt>
                <c:pt idx="7">
                  <c:v>40908.0</c:v>
                </c:pt>
                <c:pt idx="8">
                  <c:v>40939.0</c:v>
                </c:pt>
                <c:pt idx="9">
                  <c:v>40968.0</c:v>
                </c:pt>
                <c:pt idx="10">
                  <c:v>40999.0</c:v>
                </c:pt>
                <c:pt idx="11">
                  <c:v>41029.0</c:v>
                </c:pt>
                <c:pt idx="12">
                  <c:v>41060.0</c:v>
                </c:pt>
                <c:pt idx="13">
                  <c:v>41121.0</c:v>
                </c:pt>
                <c:pt idx="14">
                  <c:v>41152.0</c:v>
                </c:pt>
                <c:pt idx="15">
                  <c:v>41182.0</c:v>
                </c:pt>
                <c:pt idx="16">
                  <c:v>41213.0</c:v>
                </c:pt>
                <c:pt idx="17">
                  <c:v>41258.0</c:v>
                </c:pt>
              </c:numCache>
            </c:num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5.0</c:v>
                </c:pt>
                <c:pt idx="1">
                  <c:v>10.0</c:v>
                </c:pt>
                <c:pt idx="2">
                  <c:v>28.0</c:v>
                </c:pt>
                <c:pt idx="3">
                  <c:v>50.0</c:v>
                </c:pt>
                <c:pt idx="4">
                  <c:v>69.0</c:v>
                </c:pt>
                <c:pt idx="5">
                  <c:v>81.0</c:v>
                </c:pt>
                <c:pt idx="6">
                  <c:v>83.0</c:v>
                </c:pt>
                <c:pt idx="7">
                  <c:v>98.0</c:v>
                </c:pt>
                <c:pt idx="8">
                  <c:v>104.0</c:v>
                </c:pt>
                <c:pt idx="9">
                  <c:v>108.0</c:v>
                </c:pt>
                <c:pt idx="10">
                  <c:v>115.0</c:v>
                </c:pt>
                <c:pt idx="11">
                  <c:v>121.0</c:v>
                </c:pt>
                <c:pt idx="12">
                  <c:v>125.0</c:v>
                </c:pt>
                <c:pt idx="13">
                  <c:v>141.0</c:v>
                </c:pt>
                <c:pt idx="14">
                  <c:v>160.0</c:v>
                </c:pt>
                <c:pt idx="15">
                  <c:v>186.0</c:v>
                </c:pt>
                <c:pt idx="16">
                  <c:v>197.0</c:v>
                </c:pt>
                <c:pt idx="17">
                  <c:v>210.0</c:v>
                </c:pt>
              </c:numCache>
            </c:numRef>
          </c:val>
        </c:ser>
        <c:shape val="cylinder"/>
        <c:axId val="460419848"/>
        <c:axId val="460709640"/>
        <c:axId val="0"/>
      </c:bar3DChart>
      <c:dateAx>
        <c:axId val="460419848"/>
        <c:scaling>
          <c:orientation val="minMax"/>
        </c:scaling>
        <c:axPos val="b"/>
        <c:numFmt formatCode="mmm\-yy" sourceLinked="1"/>
        <c:tickLblPos val="nextTo"/>
        <c:crossAx val="460709640"/>
        <c:crosses val="autoZero"/>
        <c:auto val="1"/>
        <c:lblOffset val="100"/>
      </c:dateAx>
      <c:valAx>
        <c:axId val="460709640"/>
        <c:scaling>
          <c:orientation val="minMax"/>
        </c:scaling>
        <c:axPos val="l"/>
        <c:majorGridlines/>
        <c:numFmt formatCode="General" sourceLinked="1"/>
        <c:tickLblPos val="nextTo"/>
        <c:crossAx val="4604198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FD61-78BD-664A-9642-DCF9BE558C0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37BD-0918-094E-BAD5-EC06FF146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C-Berlin-Log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082"/>
            <a:ext cx="9144000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934" y="5223565"/>
            <a:ext cx="5332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Annual General Meeting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December 14, 2016</a:t>
            </a:r>
            <a:endParaRPr lang="en-US" sz="36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9391" y="2263913"/>
            <a:ext cx="7023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en-US" sz="2400" dirty="0" smtClean="0"/>
              <a:t>70% “American” (</a:t>
            </a:r>
            <a:r>
              <a:rPr lang="en-US" sz="2400" dirty="0" err="1" smtClean="0"/>
              <a:t>ie</a:t>
            </a:r>
            <a:r>
              <a:rPr lang="en-US" sz="2400" dirty="0" smtClean="0"/>
              <a:t>. US passport holders, or husband, children, parents are US passport holders) </a:t>
            </a:r>
          </a:p>
          <a:p>
            <a:pPr marL="452438" indent="-452438"/>
            <a:endParaRPr lang="en-US" sz="2400" dirty="0" smtClean="0"/>
          </a:p>
          <a:p>
            <a:r>
              <a:rPr lang="en-US" sz="2400" dirty="0" smtClean="0"/>
              <a:t>21% work full time during the day (</a:t>
            </a:r>
            <a:r>
              <a:rPr lang="en-US" sz="2400" dirty="0" err="1" smtClean="0"/>
              <a:t>ie</a:t>
            </a:r>
            <a:r>
              <a:rPr lang="en-US" sz="2400" dirty="0" smtClean="0"/>
              <a:t>. evening activities only)</a:t>
            </a:r>
          </a:p>
          <a:p>
            <a:endParaRPr lang="en-US" sz="2400" dirty="0" smtClean="0"/>
          </a:p>
          <a:p>
            <a:pPr marL="231775" indent="-231775"/>
            <a:r>
              <a:rPr lang="en-US" sz="2400" dirty="0" smtClean="0"/>
              <a:t>53% came by </a:t>
            </a:r>
            <a:r>
              <a:rPr lang="en-US" sz="2400" b="1" dirty="0" smtClean="0">
                <a:solidFill>
                  <a:srgbClr val="3366FF"/>
                </a:solidFill>
              </a:rPr>
              <a:t>referral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from Friend/Colleague</a:t>
            </a:r>
            <a:endParaRPr lang="en-US" sz="2400" dirty="0"/>
          </a:p>
        </p:txBody>
      </p: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AWC Berlin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Who We Are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8948" y="1646583"/>
            <a:ext cx="7023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Cassandra Melvin /</a:t>
            </a:r>
          </a:p>
          <a:p>
            <a:pPr algn="ctr"/>
            <a:r>
              <a:rPr lang="en-US" sz="2000" dirty="0" smtClean="0"/>
              <a:t>Christine </a:t>
            </a:r>
            <a:r>
              <a:rPr lang="en-US" sz="2000" dirty="0" smtClean="0"/>
              <a:t>Larkin-Peter //</a:t>
            </a:r>
          </a:p>
          <a:p>
            <a:pPr algn="ctr"/>
            <a:r>
              <a:rPr lang="en-US" sz="2000" dirty="0" smtClean="0"/>
              <a:t>Chris </a:t>
            </a:r>
            <a:r>
              <a:rPr lang="en-US" sz="2000" dirty="0" err="1" smtClean="0"/>
              <a:t>Krüger</a:t>
            </a:r>
            <a:r>
              <a:rPr lang="en-US" sz="2000" dirty="0" smtClean="0"/>
              <a:t> /</a:t>
            </a:r>
            <a:r>
              <a:rPr lang="en-US" sz="2000" dirty="0" smtClean="0"/>
              <a:t>/</a:t>
            </a:r>
          </a:p>
          <a:p>
            <a:pPr algn="ctr"/>
            <a:r>
              <a:rPr lang="en-US" sz="2000" dirty="0" smtClean="0"/>
              <a:t>Claudia </a:t>
            </a:r>
            <a:r>
              <a:rPr lang="en-US" sz="2000" dirty="0" err="1" smtClean="0"/>
              <a:t>Tessier</a:t>
            </a:r>
            <a:r>
              <a:rPr lang="en-US" sz="2000" dirty="0" smtClean="0"/>
              <a:t> /</a:t>
            </a:r>
            <a:endParaRPr lang="en-US" sz="2000" dirty="0" smtClean="0"/>
          </a:p>
          <a:p>
            <a:pPr algn="ctr"/>
            <a:r>
              <a:rPr lang="en-US" sz="2000" dirty="0" smtClean="0"/>
              <a:t>Debbie </a:t>
            </a:r>
            <a:r>
              <a:rPr lang="en-US" sz="2000" dirty="0" smtClean="0"/>
              <a:t>Eisenach //</a:t>
            </a:r>
            <a:endParaRPr lang="en-US" sz="2000" dirty="0" smtClean="0"/>
          </a:p>
          <a:p>
            <a:pPr algn="ctr"/>
            <a:r>
              <a:rPr lang="en-US" sz="2000" dirty="0" smtClean="0"/>
              <a:t>Heike </a:t>
            </a:r>
            <a:r>
              <a:rPr lang="en-US" sz="2000" dirty="0" err="1" smtClean="0"/>
              <a:t>Lemmelmölke</a:t>
            </a:r>
            <a:r>
              <a:rPr lang="en-US" sz="2000" dirty="0" smtClean="0"/>
              <a:t> </a:t>
            </a:r>
            <a:r>
              <a:rPr lang="en-US" sz="2000" dirty="0" smtClean="0"/>
              <a:t>/</a:t>
            </a:r>
          </a:p>
          <a:p>
            <a:pPr algn="ctr"/>
            <a:r>
              <a:rPr lang="en-US" sz="2000" dirty="0" smtClean="0"/>
              <a:t>Ira Philip /</a:t>
            </a:r>
            <a:endParaRPr lang="en-US" sz="2000" dirty="0" smtClean="0"/>
          </a:p>
          <a:p>
            <a:pPr algn="ctr"/>
            <a:r>
              <a:rPr lang="en-US" sz="2000" dirty="0" smtClean="0"/>
              <a:t>Karen </a:t>
            </a:r>
            <a:r>
              <a:rPr lang="en-US" sz="2000" dirty="0" err="1" smtClean="0"/>
              <a:t>Axelrad</a:t>
            </a:r>
            <a:r>
              <a:rPr lang="en-US" sz="2000" dirty="0" smtClean="0"/>
              <a:t> ///</a:t>
            </a:r>
          </a:p>
          <a:p>
            <a:pPr algn="ctr"/>
            <a:r>
              <a:rPr lang="en-US" sz="2000" dirty="0" smtClean="0"/>
              <a:t>Karen </a:t>
            </a:r>
            <a:r>
              <a:rPr lang="en-US" sz="2000" dirty="0" smtClean="0"/>
              <a:t>Castellon //</a:t>
            </a:r>
            <a:endParaRPr lang="en-US" sz="2000" dirty="0" smtClean="0"/>
          </a:p>
          <a:p>
            <a:pPr algn="ctr"/>
            <a:r>
              <a:rPr lang="en-US" sz="2000" dirty="0" smtClean="0"/>
              <a:t>Kate </a:t>
            </a:r>
            <a:r>
              <a:rPr lang="en-US" sz="2000" dirty="0" smtClean="0"/>
              <a:t>Crook </a:t>
            </a:r>
            <a:r>
              <a:rPr lang="en-US" sz="2000" dirty="0" smtClean="0"/>
              <a:t>/</a:t>
            </a:r>
          </a:p>
          <a:p>
            <a:pPr algn="ctr"/>
            <a:r>
              <a:rPr lang="en-US" sz="2000" dirty="0" smtClean="0"/>
              <a:t>Linda </a:t>
            </a:r>
            <a:r>
              <a:rPr lang="en-US" sz="2000" dirty="0" smtClean="0"/>
              <a:t>Sheehan //</a:t>
            </a:r>
            <a:endParaRPr lang="en-US" sz="2000" dirty="0" smtClean="0"/>
          </a:p>
          <a:p>
            <a:pPr algn="ctr"/>
            <a:r>
              <a:rPr lang="en-US" sz="2000" dirty="0" smtClean="0"/>
              <a:t>Pat </a:t>
            </a:r>
            <a:r>
              <a:rPr lang="en-US" sz="2000" dirty="0" smtClean="0"/>
              <a:t>Martin /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Raashi</a:t>
            </a:r>
            <a:r>
              <a:rPr lang="en-US" sz="2000" dirty="0" smtClean="0"/>
              <a:t> </a:t>
            </a:r>
            <a:r>
              <a:rPr lang="en-US" sz="2000" dirty="0" err="1" smtClean="0"/>
              <a:t>Khanduri</a:t>
            </a:r>
            <a:r>
              <a:rPr lang="en-US" sz="2000" dirty="0" smtClean="0"/>
              <a:t> /</a:t>
            </a:r>
          </a:p>
          <a:p>
            <a:pPr algn="ctr"/>
            <a:r>
              <a:rPr lang="en-US" sz="2000" dirty="0" smtClean="0"/>
              <a:t>Silvia </a:t>
            </a:r>
            <a:r>
              <a:rPr lang="en-US" sz="2000" dirty="0" err="1" smtClean="0"/>
              <a:t>Schafhirt</a:t>
            </a:r>
            <a:r>
              <a:rPr lang="en-US" sz="2000" dirty="0" smtClean="0"/>
              <a:t> /</a:t>
            </a:r>
          </a:p>
          <a:p>
            <a:pPr algn="ctr"/>
            <a:r>
              <a:rPr lang="en-US" sz="2000" dirty="0" smtClean="0"/>
              <a:t>Theresa </a:t>
            </a:r>
            <a:r>
              <a:rPr lang="en-US" sz="2000" dirty="0" err="1" smtClean="0"/>
              <a:t>Helou</a:t>
            </a:r>
            <a:r>
              <a:rPr lang="en-US" sz="2000" dirty="0" smtClean="0"/>
              <a:t> /</a:t>
            </a:r>
            <a:endParaRPr lang="en-US" sz="2000" dirty="0" smtClean="0"/>
          </a:p>
          <a:p>
            <a:pPr marL="452438" indent="-452438" algn="ctr"/>
            <a:endParaRPr lang="en-US" sz="2000" dirty="0"/>
          </a:p>
        </p:txBody>
      </p: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3683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AWC Berlin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hankyou-1024x5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44" y="0"/>
            <a:ext cx="3121256" cy="163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AWC Berlin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How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we do it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2016-AWC Financial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5" y="1595782"/>
            <a:ext cx="2852272" cy="8729869"/>
          </a:xfrm>
          <a:prstGeom prst="rect">
            <a:avLst/>
          </a:prstGeom>
        </p:spPr>
      </p:pic>
      <p:pic>
        <p:nvPicPr>
          <p:cNvPr id="11" name="Picture 10" descr="2016-AWC Financial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164" y="1932601"/>
            <a:ext cx="2852272" cy="7608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7400" y="257123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2764" y="6014879"/>
            <a:ext cx="380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* FAWCO Target </a:t>
            </a:r>
            <a:r>
              <a:rPr lang="en-US" sz="1000" i="1" dirty="0" err="1" smtClean="0"/>
              <a:t>Prorgram</a:t>
            </a:r>
            <a:r>
              <a:rPr lang="en-US" sz="1000" i="1" dirty="0" smtClean="0"/>
              <a:t> (319 US Tax Session + 1095 Robin </a:t>
            </a:r>
            <a:r>
              <a:rPr lang="en-US" sz="1000" i="1" dirty="0" err="1" smtClean="0"/>
              <a:t>Goldsby</a:t>
            </a:r>
            <a:r>
              <a:rPr lang="en-US" sz="1000" i="1" dirty="0" smtClean="0"/>
              <a:t>)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AWC Berlin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How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we do it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2016-AWC Financial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11" y="1419095"/>
            <a:ext cx="4567978" cy="650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-olive-tree-community-centre-not-found-531McX-cli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00" y="1417638"/>
            <a:ext cx="2390204" cy="1629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97005" y="1384509"/>
            <a:ext cx="702365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en-US" dirty="0" smtClean="0"/>
              <a:t>Newsletter Editor: </a:t>
            </a:r>
            <a:r>
              <a:rPr lang="en-US" dirty="0" err="1" smtClean="0"/>
              <a:t>Kynya</a:t>
            </a:r>
            <a:r>
              <a:rPr lang="en-US" dirty="0" smtClean="0"/>
              <a:t> </a:t>
            </a:r>
            <a:r>
              <a:rPr lang="en-US" dirty="0" err="1" smtClean="0"/>
              <a:t>Jacobus</a:t>
            </a:r>
            <a:endParaRPr lang="en-US" dirty="0" smtClean="0"/>
          </a:p>
          <a:p>
            <a:pPr marL="452438" indent="-452438"/>
            <a:r>
              <a:rPr lang="en-US" dirty="0" smtClean="0"/>
              <a:t>Blog Editor: Molly Brown</a:t>
            </a:r>
          </a:p>
          <a:p>
            <a:pPr marL="452438" indent="-452438"/>
            <a:r>
              <a:rPr lang="en-US" dirty="0" smtClean="0"/>
              <a:t>Membership Co-Chairs: </a:t>
            </a:r>
            <a:r>
              <a:rPr lang="en-US" dirty="0" err="1" smtClean="0"/>
              <a:t>Dayna</a:t>
            </a:r>
            <a:r>
              <a:rPr lang="en-US" dirty="0" smtClean="0"/>
              <a:t> Stern &amp; Karen Castellon</a:t>
            </a:r>
          </a:p>
          <a:p>
            <a:pPr marL="452438" indent="-452438"/>
            <a:r>
              <a:rPr lang="en-US" dirty="0" smtClean="0"/>
              <a:t>FAWCO Meeting Registrar: Rose Finlay</a:t>
            </a:r>
          </a:p>
          <a:p>
            <a:pPr marL="452438" indent="-452438"/>
            <a:r>
              <a:rPr lang="en-US" dirty="0" smtClean="0"/>
              <a:t>Photographers: Karen </a:t>
            </a:r>
            <a:r>
              <a:rPr lang="en-US" dirty="0" err="1" smtClean="0"/>
              <a:t>Axelrad</a:t>
            </a:r>
            <a:r>
              <a:rPr lang="en-US" dirty="0" smtClean="0"/>
              <a:t>, Susanne </a:t>
            </a:r>
            <a:r>
              <a:rPr lang="en-US" dirty="0" err="1" smtClean="0"/>
              <a:t>Ollmann</a:t>
            </a:r>
            <a:endParaRPr lang="en-US" dirty="0" smtClean="0"/>
          </a:p>
          <a:p>
            <a:pPr marL="452438" indent="-452438"/>
            <a:endParaRPr lang="en-US" dirty="0" smtClean="0"/>
          </a:p>
          <a:p>
            <a:pPr marL="452438" indent="-452438"/>
            <a:r>
              <a:rPr lang="en-US" dirty="0" smtClean="0"/>
              <a:t>Community Service:</a:t>
            </a:r>
          </a:p>
          <a:p>
            <a:pPr marL="452438" indent="-452438">
              <a:buFontTx/>
              <a:buChar char="-"/>
            </a:pPr>
            <a:r>
              <a:rPr lang="en-US" dirty="0" smtClean="0"/>
              <a:t>Ronald McDonald House: </a:t>
            </a:r>
            <a:r>
              <a:rPr lang="en-US" dirty="0" err="1" smtClean="0"/>
              <a:t>Nicki</a:t>
            </a:r>
            <a:r>
              <a:rPr lang="en-US" dirty="0" smtClean="0"/>
              <a:t> </a:t>
            </a:r>
            <a:r>
              <a:rPr lang="en-US" dirty="0" err="1" smtClean="0"/>
              <a:t>Herbers</a:t>
            </a:r>
            <a:r>
              <a:rPr lang="en-US" dirty="0" smtClean="0"/>
              <a:t> &amp; Angelika </a:t>
            </a:r>
            <a:r>
              <a:rPr lang="en-US" dirty="0" err="1" smtClean="0"/>
              <a:t>McLarren</a:t>
            </a:r>
            <a:endParaRPr lang="en-US" dirty="0" smtClean="0"/>
          </a:p>
          <a:p>
            <a:pPr marL="452438" indent="-452438">
              <a:buFontTx/>
              <a:buChar char="-"/>
            </a:pPr>
            <a:r>
              <a:rPr lang="en-US" dirty="0" smtClean="0"/>
              <a:t>Refugees Tutoring, Panel: Molly Brown</a:t>
            </a:r>
          </a:p>
          <a:p>
            <a:pPr marL="452438" indent="-452438">
              <a:buFontTx/>
              <a:buChar char="-"/>
            </a:pPr>
            <a:endParaRPr lang="en-US" dirty="0" smtClean="0"/>
          </a:p>
          <a:p>
            <a:pPr marL="452438" indent="-452438"/>
            <a:r>
              <a:rPr lang="en-US" dirty="0" smtClean="0"/>
              <a:t>Activities:</a:t>
            </a:r>
          </a:p>
          <a:p>
            <a:pPr marL="452438" indent="-452438">
              <a:buFontTx/>
              <a:buChar char="-"/>
            </a:pPr>
            <a:r>
              <a:rPr lang="en-US" dirty="0" smtClean="0"/>
              <a:t>Beading: Susanne </a:t>
            </a:r>
            <a:r>
              <a:rPr lang="en-US" dirty="0" err="1" smtClean="0"/>
              <a:t>Ollmann</a:t>
            </a:r>
            <a:endParaRPr lang="en-US" dirty="0" smtClean="0"/>
          </a:p>
          <a:p>
            <a:pPr marL="452438" indent="-452438">
              <a:buFontTx/>
              <a:buChar char="-"/>
            </a:pPr>
            <a:r>
              <a:rPr lang="en-US" dirty="0" smtClean="0"/>
              <a:t>Book Club: Linda Sheehan &amp; Claudia </a:t>
            </a:r>
            <a:r>
              <a:rPr lang="en-US" dirty="0" err="1" smtClean="0"/>
              <a:t>Tessier</a:t>
            </a:r>
            <a:endParaRPr lang="en-US" dirty="0" smtClean="0"/>
          </a:p>
          <a:p>
            <a:pPr marL="452438" indent="-452438">
              <a:buFontTx/>
              <a:buChar char="-"/>
            </a:pPr>
            <a:r>
              <a:rPr lang="en-US" dirty="0" smtClean="0"/>
              <a:t>Evening Events: Nancy </a:t>
            </a:r>
            <a:r>
              <a:rPr lang="en-US" dirty="0" err="1" smtClean="0"/>
              <a:t>Dörbandt</a:t>
            </a:r>
            <a:r>
              <a:rPr lang="en-US" dirty="0" smtClean="0"/>
              <a:t> &amp; Renee Burke</a:t>
            </a:r>
          </a:p>
          <a:p>
            <a:pPr marL="452438" indent="-452438">
              <a:buFontTx/>
              <a:buChar char="-"/>
            </a:pPr>
            <a:r>
              <a:rPr lang="en-US" dirty="0" smtClean="0"/>
              <a:t>Excursions/Special Events: </a:t>
            </a:r>
            <a:r>
              <a:rPr lang="en-US" dirty="0" err="1" smtClean="0"/>
              <a:t>Shweta</a:t>
            </a:r>
            <a:r>
              <a:rPr lang="en-US" dirty="0" smtClean="0"/>
              <a:t> Gupta &amp; </a:t>
            </a:r>
            <a:r>
              <a:rPr lang="en-US" dirty="0" err="1" smtClean="0"/>
              <a:t>Nisha</a:t>
            </a:r>
            <a:r>
              <a:rPr lang="en-US" dirty="0" smtClean="0"/>
              <a:t> </a:t>
            </a:r>
            <a:r>
              <a:rPr lang="en-US" dirty="0" err="1" smtClean="0"/>
              <a:t>Missigbrodt</a:t>
            </a:r>
            <a:endParaRPr lang="en-US" dirty="0" smtClean="0"/>
          </a:p>
          <a:p>
            <a:pPr marL="452438" indent="-452438">
              <a:buFontTx/>
              <a:buChar char="-"/>
            </a:pPr>
            <a:r>
              <a:rPr lang="en-US" dirty="0" smtClean="0"/>
              <a:t>Fashion Events: Olga Johnston</a:t>
            </a:r>
          </a:p>
          <a:p>
            <a:pPr marL="452438" indent="-452438">
              <a:buFontTx/>
              <a:buChar char="-"/>
            </a:pPr>
            <a:r>
              <a:rPr lang="en-US" dirty="0" smtClean="0"/>
              <a:t>German Conversations: Linda Sheehan &amp; Theresa </a:t>
            </a:r>
            <a:r>
              <a:rPr lang="en-US" dirty="0" err="1" smtClean="0"/>
              <a:t>Helou</a:t>
            </a:r>
            <a:endParaRPr lang="en-US" dirty="0" smtClean="0"/>
          </a:p>
          <a:p>
            <a:pPr marL="452438" indent="-452438">
              <a:buFontTx/>
              <a:buChar char="-"/>
            </a:pPr>
            <a:r>
              <a:rPr lang="en-US" dirty="0" smtClean="0"/>
              <a:t>Outdoors Berlin: </a:t>
            </a:r>
            <a:r>
              <a:rPr lang="en-US" dirty="0" err="1" smtClean="0"/>
              <a:t>Dayna</a:t>
            </a:r>
            <a:r>
              <a:rPr lang="en-US" dirty="0" smtClean="0"/>
              <a:t> Stern</a:t>
            </a:r>
          </a:p>
          <a:p>
            <a:pPr marL="452438" indent="-452438">
              <a:buFontTx/>
              <a:buChar char="-"/>
            </a:pPr>
            <a:r>
              <a:rPr lang="en-US" dirty="0" smtClean="0"/>
              <a:t>Women’s Salon: Jennifer </a:t>
            </a:r>
            <a:r>
              <a:rPr lang="en-US" dirty="0" err="1" smtClean="0"/>
              <a:t>Cripe</a:t>
            </a:r>
            <a:endParaRPr lang="en-US" dirty="0" smtClean="0"/>
          </a:p>
          <a:p>
            <a:pPr marL="452438" indent="-452438">
              <a:buFontTx/>
              <a:buChar char="-"/>
            </a:pPr>
            <a:endParaRPr lang="en-US" dirty="0"/>
          </a:p>
        </p:txBody>
      </p: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Thank You to our 2016 Volunteers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C-Berlin-Log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082"/>
            <a:ext cx="9144000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654" y="5201082"/>
            <a:ext cx="5336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Election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2017 Board of Directors</a:t>
            </a:r>
            <a:endParaRPr lang="en-US" sz="3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2017 Board of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100"/>
            <a:ext cx="8229600" cy="336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rebuchet MS"/>
                <a:cs typeface="Trebuchet MS"/>
              </a:rPr>
              <a:t>Voting Chairs:</a:t>
            </a:r>
          </a:p>
          <a:p>
            <a:pPr algn="ctr">
              <a:buNone/>
            </a:pPr>
            <a:r>
              <a:rPr lang="en-US" sz="4400" dirty="0" smtClean="0">
                <a:latin typeface="Trebuchet MS"/>
                <a:cs typeface="Trebuchet MS"/>
              </a:rPr>
              <a:t>Jennifer Post-</a:t>
            </a:r>
            <a:r>
              <a:rPr lang="en-US" sz="4400" dirty="0" err="1" smtClean="0">
                <a:latin typeface="Trebuchet MS"/>
                <a:cs typeface="Trebuchet MS"/>
              </a:rPr>
              <a:t>Dräger</a:t>
            </a:r>
            <a:endParaRPr lang="en-US" sz="4400" dirty="0" smtClean="0">
              <a:latin typeface="Trebuchet MS"/>
              <a:cs typeface="Trebuchet MS"/>
            </a:endParaRPr>
          </a:p>
          <a:p>
            <a:pPr algn="ctr">
              <a:buNone/>
            </a:pPr>
            <a:r>
              <a:rPr lang="en-US" sz="4400" dirty="0" smtClean="0">
                <a:latin typeface="Trebuchet MS"/>
                <a:cs typeface="Trebuchet MS"/>
              </a:rPr>
              <a:t>Kathy </a:t>
            </a:r>
            <a:r>
              <a:rPr lang="en-US" sz="4400" dirty="0" err="1" smtClean="0">
                <a:latin typeface="Trebuchet MS"/>
                <a:cs typeface="Trebuchet MS"/>
              </a:rPr>
              <a:t>Aleksic</a:t>
            </a:r>
            <a:endParaRPr lang="en-US" sz="4400" dirty="0">
              <a:latin typeface="Trebuchet MS"/>
              <a:cs typeface="Trebuchet MS"/>
            </a:endParaRPr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5" y="1120885"/>
            <a:ext cx="2308115" cy="230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hotodune-8963243-vote-m-8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4832350"/>
            <a:ext cx="3530600" cy="176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89103" y="31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Nominees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2017 Board of Directors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903" y="1583083"/>
            <a:ext cx="81122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Officers are elected at Annual General Meeting with a simple majority vote of the quorum of the voting membership. Quorum is ten percent (10%) of current voting </a:t>
            </a:r>
            <a:r>
              <a:rPr lang="en-US" sz="2000" dirty="0" smtClean="0"/>
              <a:t>members. Method </a:t>
            </a:r>
            <a:r>
              <a:rPr lang="en-US" sz="2000" dirty="0"/>
              <a:t>of voting will be by hand, unless a closed paper vote is requested ahead of time by a member.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Nominees for AWC Berlin Board of Directors 2017 are: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My-Linh Kunst - President</a:t>
            </a:r>
            <a:br>
              <a:rPr lang="en-US" sz="2000" dirty="0"/>
            </a:br>
            <a:r>
              <a:rPr lang="en-US" sz="2000" dirty="0"/>
              <a:t>Rebecca Duke - First Vice President, Programs</a:t>
            </a:r>
            <a:br>
              <a:rPr lang="en-US" sz="2000" dirty="0"/>
            </a:br>
            <a:r>
              <a:rPr lang="en-US" sz="2000" dirty="0"/>
              <a:t>Karen Castellon - Second Vice President, Membership</a:t>
            </a:r>
            <a:br>
              <a:rPr lang="en-US" sz="2000" dirty="0"/>
            </a:br>
            <a:r>
              <a:rPr lang="en-US" sz="2000" dirty="0"/>
              <a:t>Claudia </a:t>
            </a:r>
            <a:r>
              <a:rPr lang="en-US" sz="2000" dirty="0" err="1"/>
              <a:t>Tessier</a:t>
            </a:r>
            <a:r>
              <a:rPr lang="en-US" sz="2000" dirty="0"/>
              <a:t> - Secretary</a:t>
            </a:r>
            <a:br>
              <a:rPr lang="en-US" sz="2000" dirty="0"/>
            </a:br>
            <a:r>
              <a:rPr lang="en-US" sz="2000" dirty="0"/>
              <a:t>Jennifer </a:t>
            </a:r>
            <a:r>
              <a:rPr lang="en-US" sz="2000" dirty="0" err="1"/>
              <a:t>Padfield</a:t>
            </a:r>
            <a:r>
              <a:rPr lang="en-US" sz="2000" dirty="0" smtClean="0"/>
              <a:t> – Treasurer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i="1" dirty="0" smtClean="0">
                <a:sym typeface="Wingdings"/>
              </a:rPr>
              <a:t>Nominations from the floor?</a:t>
            </a:r>
            <a:endParaRPr lang="en-US" sz="2000" i="1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hotodune-8963243-vote-m-8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5219700"/>
            <a:ext cx="2755900" cy="137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452783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89103" y="31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 of 2017 Board of Directors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903" y="1583083"/>
            <a:ext cx="8112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/>
              <a:t>Nominees for AWC Berlin Board of Directors 2017 are: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My-Linh Kunst - President</a:t>
            </a:r>
            <a:br>
              <a:rPr lang="en-US" sz="2000" dirty="0"/>
            </a:br>
            <a:r>
              <a:rPr lang="en-US" sz="2000" dirty="0"/>
              <a:t>Rebecca Duke - First Vice President, Programs</a:t>
            </a:r>
            <a:br>
              <a:rPr lang="en-US" sz="2000" dirty="0"/>
            </a:br>
            <a:r>
              <a:rPr lang="en-US" sz="2000" dirty="0"/>
              <a:t>Karen Castellon - Second Vice President, Membership</a:t>
            </a:r>
            <a:br>
              <a:rPr lang="en-US" sz="2000" dirty="0"/>
            </a:br>
            <a:r>
              <a:rPr lang="en-US" sz="2000" dirty="0"/>
              <a:t>Claudia </a:t>
            </a:r>
            <a:r>
              <a:rPr lang="en-US" sz="2000" dirty="0" err="1"/>
              <a:t>Tessier</a:t>
            </a:r>
            <a:r>
              <a:rPr lang="en-US" sz="2000" dirty="0"/>
              <a:t> - Secretary</a:t>
            </a:r>
            <a:br>
              <a:rPr lang="en-US" sz="2000" dirty="0"/>
            </a:br>
            <a:r>
              <a:rPr lang="en-US" sz="2000" dirty="0"/>
              <a:t>Jennifer </a:t>
            </a:r>
            <a:r>
              <a:rPr lang="en-US" sz="2000" dirty="0" err="1"/>
              <a:t>Padfield</a:t>
            </a:r>
            <a:r>
              <a:rPr lang="en-US" sz="2000" dirty="0" smtClean="0"/>
              <a:t> – Treasurer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All in Favor – please raise your hand</a:t>
            </a:r>
          </a:p>
          <a:p>
            <a:pPr algn="ctr"/>
            <a:r>
              <a:rPr lang="en-US" sz="2000" dirty="0" smtClean="0"/>
              <a:t>All Against – please raise your hand</a:t>
            </a:r>
          </a:p>
          <a:p>
            <a:pPr algn="ctr"/>
            <a:r>
              <a:rPr lang="en-US" sz="2000" dirty="0" smtClean="0"/>
              <a:t>All who Abstain – please raise your hand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C-Berlin-Log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082"/>
            <a:ext cx="9144000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8055" y="5322555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2017 Club </a:t>
            </a:r>
            <a:r>
              <a:rPr lang="en-US" sz="3600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Outloook</a:t>
            </a:r>
            <a:endParaRPr lang="en-US" sz="3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05" y="1656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AWC Berlin</a:t>
            </a:r>
            <a:br>
              <a:rPr lang="en-US" sz="3600" dirty="0" smtClean="0"/>
            </a:br>
            <a:r>
              <a:rPr lang="en-US" sz="3600" dirty="0" smtClean="0"/>
              <a:t>Annual General Meeting 2016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2127" y="3290957"/>
            <a:ext cx="72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Slide show with photos of activities plays during arrivals and welcome drink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Club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100"/>
            <a:ext cx="8229600" cy="336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Programs</a:t>
            </a:r>
            <a:r>
              <a:rPr lang="en-US" sz="4400" dirty="0" smtClean="0">
                <a:latin typeface="Trebuchet MS"/>
                <a:cs typeface="Trebuchet MS"/>
              </a:rPr>
              <a:t> -  Becky Duke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Membership</a:t>
            </a:r>
            <a:r>
              <a:rPr lang="en-US" sz="4400" dirty="0" smtClean="0">
                <a:latin typeface="Trebuchet MS"/>
                <a:cs typeface="Trebuchet MS"/>
              </a:rPr>
              <a:t> – Karen Castellon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Financials</a:t>
            </a:r>
            <a:r>
              <a:rPr lang="en-US" sz="4400" dirty="0" smtClean="0">
                <a:latin typeface="Trebuchet MS"/>
                <a:cs typeface="Trebuchet MS"/>
              </a:rPr>
              <a:t> – Jennifer </a:t>
            </a:r>
            <a:r>
              <a:rPr lang="en-US" sz="4400" dirty="0" err="1" smtClean="0">
                <a:latin typeface="Trebuchet MS"/>
                <a:cs typeface="Trebuchet MS"/>
              </a:rPr>
              <a:t>Padfield</a:t>
            </a:r>
            <a:endParaRPr lang="en-US" sz="4400" dirty="0">
              <a:latin typeface="Trebuchet MS"/>
              <a:cs typeface="Trebuchet MS"/>
            </a:endParaRPr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5" y="1120885"/>
            <a:ext cx="2308115" cy="230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0999"/>
            <a:ext cx="7010400" cy="916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VP – Programs: Becky Duke</a:t>
            </a:r>
            <a:endParaRPr lang="en-US" dirty="0"/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32"/>
          <p:cNvSpPr txBox="1">
            <a:spLocks/>
          </p:cNvSpPr>
          <p:nvPr/>
        </p:nvSpPr>
        <p:spPr>
          <a:xfrm>
            <a:off x="690444" y="4229100"/>
            <a:ext cx="7780456" cy="2501900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 Interest: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Culture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Outdoors/Active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Family-Friendly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Development/Educational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hape 32"/>
          <p:cNvSpPr txBox="1">
            <a:spLocks/>
          </p:cNvSpPr>
          <p:nvPr/>
        </p:nvSpPr>
        <p:spPr>
          <a:xfrm>
            <a:off x="690444" y="1413462"/>
            <a:ext cx="3678356" cy="1647238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Regular Activities: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err="1" smtClean="0">
                <a:latin typeface="+mj-lt"/>
                <a:ea typeface="+mj-ea"/>
                <a:cs typeface="+mj-cs"/>
              </a:rPr>
              <a:t>Kaffee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latin typeface="+mj-lt"/>
                <a:ea typeface="+mj-ea"/>
                <a:cs typeface="+mj-cs"/>
              </a:rPr>
              <a:t>Klatsch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General Meetings</a:t>
            </a:r>
          </a:p>
        </p:txBody>
      </p:sp>
      <p:sp>
        <p:nvSpPr>
          <p:cNvPr id="10" name="Shape 32"/>
          <p:cNvSpPr txBox="1">
            <a:spLocks/>
          </p:cNvSpPr>
          <p:nvPr/>
        </p:nvSpPr>
        <p:spPr>
          <a:xfrm>
            <a:off x="4775200" y="1413463"/>
            <a:ext cx="3695700" cy="1647238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3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Special Events: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July </a:t>
            </a: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3556" baseline="300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/ </a:t>
            </a: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Summer</a:t>
            </a:r>
            <a:endParaRPr lang="en-US" sz="3556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Welcome Back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Thanksgiving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556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Holiday / AGM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30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hape 32"/>
          <p:cNvSpPr txBox="1">
            <a:spLocks/>
          </p:cNvSpPr>
          <p:nvPr/>
        </p:nvSpPr>
        <p:spPr>
          <a:xfrm>
            <a:off x="690444" y="3200126"/>
            <a:ext cx="7745000" cy="851174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</a:t>
            </a:r>
          </a:p>
          <a:p>
            <a:pPr marL="0" marR="0" lvl="0" indent="0" algn="ctr" defTabSz="287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0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Philanthropy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Left Arrow 11"/>
          <p:cNvSpPr/>
          <p:nvPr/>
        </p:nvSpPr>
        <p:spPr>
          <a:xfrm rot="21247228">
            <a:off x="5857793" y="4066721"/>
            <a:ext cx="1726742" cy="998005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447800" y="198438"/>
            <a:ext cx="7200900" cy="997536"/>
          </a:xfrm>
          <a:prstGeom prst="rect">
            <a:avLst/>
          </a:prstGeom>
          <a:blipFill>
            <a:blip r:embed="rId2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600" dirty="0"/>
              <a:t>Culture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114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646" indent="-240646" defTabSz="316278">
              <a:spcBef>
                <a:spcPts val="2250"/>
              </a:spcBef>
              <a:defRPr sz="1800"/>
            </a:pPr>
            <a:r>
              <a:rPr lang="de-DE" sz="1800" dirty="0" err="1" smtClean="0"/>
              <a:t>Book</a:t>
            </a:r>
            <a:r>
              <a:rPr lang="de-DE" sz="1800" dirty="0" smtClean="0"/>
              <a:t> Club</a:t>
            </a:r>
          </a:p>
          <a:p>
            <a:pPr marL="240646" indent="-240646" defTabSz="316278">
              <a:spcBef>
                <a:spcPts val="2250"/>
              </a:spcBef>
              <a:defRPr sz="1800"/>
            </a:pPr>
            <a:r>
              <a:rPr lang="en-US" sz="1800" dirty="0" smtClean="0"/>
              <a:t>Concerts/Theater/Dance/Opera</a:t>
            </a:r>
          </a:p>
          <a:p>
            <a:pPr marL="240646" indent="-240646" defTabSz="316278">
              <a:spcBef>
                <a:spcPts val="2250"/>
              </a:spcBef>
              <a:defRPr sz="1800"/>
            </a:pPr>
            <a:r>
              <a:rPr lang="en-US" sz="1800" dirty="0" smtClean="0"/>
              <a:t>Languages</a:t>
            </a:r>
          </a:p>
          <a:p>
            <a:pPr marL="240646" lvl="0" indent="-240646" defTabSz="316278">
              <a:spcBef>
                <a:spcPts val="2250"/>
              </a:spcBef>
              <a:defRPr sz="1800"/>
            </a:pPr>
            <a:r>
              <a:rPr lang="en-US" sz="1800" dirty="0" smtClean="0"/>
              <a:t>Cooking</a:t>
            </a:r>
          </a:p>
          <a:p>
            <a:pPr marL="240646" lvl="0" indent="-240646" defTabSz="316278">
              <a:spcBef>
                <a:spcPts val="2250"/>
              </a:spcBef>
              <a:defRPr sz="1800"/>
            </a:pPr>
            <a:r>
              <a:rPr lang="en-US" sz="1800" dirty="0" smtClean="0"/>
              <a:t>Embassies</a:t>
            </a:r>
          </a:p>
          <a:p>
            <a:pPr marL="240646" lvl="0" indent="-240646" defTabSz="316278">
              <a:spcBef>
                <a:spcPts val="2250"/>
              </a:spcBef>
              <a:defRPr sz="1800"/>
            </a:pPr>
            <a:r>
              <a:rPr lang="en-US" sz="1800" dirty="0" smtClean="0"/>
              <a:t>Excursions</a:t>
            </a:r>
          </a:p>
          <a:p>
            <a:pPr marL="240646" indent="-240646" defTabSz="316278">
              <a:spcBef>
                <a:spcPts val="2250"/>
              </a:spcBef>
              <a:buNone/>
              <a:defRPr sz="1800"/>
            </a:pPr>
            <a:endParaRPr sz="1800" dirty="0"/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35"/>
          <p:cNvSpPr txBox="1">
            <a:spLocks/>
          </p:cNvSpPr>
          <p:nvPr/>
        </p:nvSpPr>
        <p:spPr>
          <a:xfrm>
            <a:off x="50292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lang="en-US" dirty="0" smtClean="0"/>
              <a:t>Evening Girls-Night-Out</a:t>
            </a: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 with Partners</a:t>
            </a:r>
          </a:p>
          <a:p>
            <a:pPr marL="240646" indent="-240646" defTabSz="316278">
              <a:spcBef>
                <a:spcPts val="2250"/>
              </a:spcBef>
              <a:buFont typeface="Arial"/>
              <a:buChar char="•"/>
              <a:defRPr sz="1800"/>
            </a:pPr>
            <a:r>
              <a:rPr lang="en-US" dirty="0" smtClean="0"/>
              <a:t>Lectures</a:t>
            </a:r>
          </a:p>
          <a:p>
            <a:pPr marL="240646" indent="-240646" defTabSz="316278">
              <a:spcBef>
                <a:spcPts val="2250"/>
              </a:spcBef>
              <a:buFont typeface="Arial"/>
              <a:buChar char="•"/>
              <a:defRPr sz="1800"/>
            </a:pPr>
            <a:r>
              <a:rPr lang="en-US" dirty="0" smtClean="0"/>
              <a:t>Museums/Galleries</a:t>
            </a: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 Discussion group</a:t>
            </a: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lang="en-US" dirty="0" smtClean="0"/>
              <a:t>  </a:t>
            </a: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lang="en-US" dirty="0" smtClean="0"/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0646" marR="0" lvl="0" indent="-240646" algn="l" defTabSz="316278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460500" y="274638"/>
            <a:ext cx="7226300" cy="830262"/>
          </a:xfrm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5600" dirty="0"/>
              <a:t>Outdoors/Active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7803" indent="-277803">
              <a:spcBef>
                <a:spcPts val="0"/>
              </a:spcBef>
              <a:defRPr sz="1800"/>
            </a:pPr>
            <a:r>
              <a:rPr sz="2400" dirty="0" smtClean="0"/>
              <a:t>Bi</a:t>
            </a:r>
            <a:r>
              <a:rPr lang="de-DE" sz="2400" dirty="0" err="1" smtClean="0"/>
              <a:t>ke</a:t>
            </a:r>
            <a:r>
              <a:rPr lang="de-DE" sz="2400" dirty="0" smtClean="0"/>
              <a:t> </a:t>
            </a:r>
            <a:r>
              <a:rPr lang="de-DE" sz="2400" dirty="0" err="1" smtClean="0"/>
              <a:t>Rides</a:t>
            </a:r>
            <a:endParaRPr lang="de-DE" sz="2400" dirty="0" smtClean="0"/>
          </a:p>
          <a:p>
            <a:pPr marL="277803" indent="-277803">
              <a:spcBef>
                <a:spcPts val="0"/>
              </a:spcBef>
              <a:defRPr sz="1800"/>
            </a:pPr>
            <a:r>
              <a:rPr lang="de-DE" sz="2400" dirty="0" err="1" smtClean="0"/>
              <a:t>Running</a:t>
            </a:r>
            <a:r>
              <a:rPr lang="de-DE" sz="2400" dirty="0" smtClean="0"/>
              <a:t> Group / Special </a:t>
            </a:r>
            <a:r>
              <a:rPr lang="de-DE" sz="2400" dirty="0" err="1" smtClean="0"/>
              <a:t>Races</a:t>
            </a:r>
            <a:endParaRPr lang="de-DE" sz="2400" dirty="0" smtClean="0"/>
          </a:p>
          <a:p>
            <a:pPr marL="277803" indent="-277803">
              <a:spcBef>
                <a:spcPts val="0"/>
              </a:spcBef>
              <a:defRPr sz="1800"/>
            </a:pPr>
            <a:r>
              <a:rPr lang="de-DE" sz="2400" dirty="0" err="1" smtClean="0"/>
              <a:t>Walking</a:t>
            </a:r>
            <a:r>
              <a:rPr lang="de-DE" sz="2400" dirty="0" smtClean="0"/>
              <a:t> / </a:t>
            </a:r>
            <a:r>
              <a:rPr lang="de-DE" sz="2400" dirty="0" err="1" smtClean="0"/>
              <a:t>Hiking</a:t>
            </a:r>
            <a:r>
              <a:rPr lang="de-DE" sz="2400" dirty="0" smtClean="0"/>
              <a:t> (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dogs</a:t>
            </a:r>
            <a:r>
              <a:rPr lang="de-DE" sz="2400" dirty="0" smtClean="0"/>
              <a:t>)</a:t>
            </a:r>
            <a:endParaRPr sz="2400" dirty="0" smtClean="0"/>
          </a:p>
          <a:p>
            <a:pPr marL="277803" indent="-277803">
              <a:spcBef>
                <a:spcPts val="0"/>
              </a:spcBef>
              <a:defRPr sz="1800"/>
            </a:pPr>
            <a:r>
              <a:rPr sz="2400" dirty="0" smtClean="0"/>
              <a:t>Tennis </a:t>
            </a:r>
            <a:r>
              <a:rPr sz="2400" dirty="0"/>
              <a:t>group</a:t>
            </a:r>
            <a:endParaRPr sz="2400" dirty="0" smtClean="0"/>
          </a:p>
          <a:p>
            <a:pPr marL="277803" indent="-277803">
              <a:spcBef>
                <a:spcPts val="0"/>
              </a:spcBef>
              <a:defRPr sz="1800"/>
            </a:pPr>
            <a:r>
              <a:rPr sz="2400" dirty="0" smtClean="0"/>
              <a:t>Yoga</a:t>
            </a:r>
            <a:r>
              <a:rPr sz="2400" dirty="0"/>
              <a:t>/</a:t>
            </a:r>
            <a:r>
              <a:rPr sz="2400" dirty="0" smtClean="0"/>
              <a:t>Pilates</a:t>
            </a:r>
            <a:endParaRPr sz="2400" dirty="0"/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38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03" indent="-277803">
              <a:spcBef>
                <a:spcPts val="0"/>
              </a:spcBef>
              <a:buFont typeface="Arial"/>
              <a:buChar char="•"/>
              <a:defRPr sz="1800"/>
            </a:pPr>
            <a:r>
              <a:rPr lang="en-US" sz="2400" dirty="0" smtClean="0"/>
              <a:t>Berlin outings </a:t>
            </a:r>
          </a:p>
          <a:p>
            <a:pPr marL="457200" indent="114300">
              <a:spcBef>
                <a:spcPts val="0"/>
              </a:spcBef>
              <a:defRPr sz="1800"/>
            </a:pPr>
            <a:r>
              <a:rPr lang="en-US" sz="2400" dirty="0" smtClean="0"/>
              <a:t>-Sailing on </a:t>
            </a:r>
            <a:r>
              <a:rPr lang="en-US" sz="2400" dirty="0" err="1" smtClean="0"/>
              <a:t>Wannsee</a:t>
            </a:r>
            <a:endParaRPr lang="en-US" sz="2400" dirty="0" smtClean="0"/>
          </a:p>
          <a:p>
            <a:pPr marL="457200" indent="114300">
              <a:spcBef>
                <a:spcPts val="0"/>
              </a:spcBef>
              <a:defRPr sz="1800"/>
            </a:pPr>
            <a:r>
              <a:rPr lang="en-US" sz="2400" dirty="0" smtClean="0"/>
              <a:t>-</a:t>
            </a:r>
            <a:r>
              <a:rPr lang="en-US" sz="2400" dirty="0" err="1" smtClean="0"/>
              <a:t>Wannsee</a:t>
            </a:r>
            <a:r>
              <a:rPr lang="en-US" sz="2400" dirty="0" smtClean="0"/>
              <a:t> Beach</a:t>
            </a:r>
          </a:p>
          <a:p>
            <a:pPr marL="457200" indent="114300">
              <a:spcBef>
                <a:spcPts val="0"/>
              </a:spcBef>
              <a:defRPr sz="1800"/>
            </a:pPr>
            <a:r>
              <a:rPr lang="en-US" sz="2400" dirty="0" smtClean="0"/>
              <a:t>-Spree River Cruise</a:t>
            </a:r>
          </a:p>
          <a:p>
            <a:pPr marL="276225" lvl="1" indent="-276225">
              <a:spcBef>
                <a:spcPts val="0"/>
              </a:spcBef>
              <a:buFont typeface="Arial"/>
              <a:buChar char="•"/>
              <a:defRPr sz="1800"/>
            </a:pPr>
            <a:r>
              <a:rPr lang="en-US" sz="2400" dirty="0" smtClean="0"/>
              <a:t>Dance lessons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7803" marR="0" lvl="0" indent="-27780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Tours</a:t>
            </a:r>
          </a:p>
          <a:p>
            <a:pPr marL="277803" indent="-277803">
              <a:buFont typeface="Arial"/>
              <a:buChar char="•"/>
              <a:defRPr sz="1800"/>
            </a:pPr>
            <a:r>
              <a:rPr lang="en-US" sz="2400" dirty="0" smtClean="0"/>
              <a:t>Sports outings: </a:t>
            </a:r>
            <a:r>
              <a:rPr lang="en-US" sz="2400" dirty="0" err="1" smtClean="0"/>
              <a:t>Herta</a:t>
            </a:r>
            <a:r>
              <a:rPr lang="en-US" sz="2400" dirty="0" smtClean="0"/>
              <a:t>, ice hockey, basketball … </a:t>
            </a:r>
          </a:p>
          <a:p>
            <a:pPr marL="277803" marR="0" lvl="0" indent="-27780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7803" marR="0" lvl="0" indent="-27780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7803" marR="0" lvl="0" indent="-27780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435100" y="154574"/>
            <a:ext cx="7251700" cy="997536"/>
          </a:xfrm>
          <a:prstGeom prst="rect">
            <a:avLst/>
          </a:prstGeom>
          <a:blipFill>
            <a:blip r:embed="rId2"/>
          </a:blipFill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000" dirty="0"/>
              <a:t>Family-</a:t>
            </a:r>
            <a:r>
              <a:rPr sz="5000" dirty="0" smtClean="0"/>
              <a:t>Friendly</a:t>
            </a:r>
            <a:endParaRPr sz="5000" dirty="0"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Zoo</a:t>
            </a:r>
          </a:p>
          <a:p>
            <a:pPr lvl="0">
              <a:defRPr sz="1800"/>
            </a:pPr>
            <a:r>
              <a:rPr sz="2500" dirty="0"/>
              <a:t>Dahlem </a:t>
            </a:r>
            <a:r>
              <a:rPr sz="2500" dirty="0" smtClean="0"/>
              <a:t>Dor</a:t>
            </a:r>
            <a:r>
              <a:rPr lang="de-DE" sz="2500" dirty="0" smtClean="0"/>
              <a:t>f</a:t>
            </a:r>
            <a:endParaRPr sz="2500" dirty="0" smtClean="0"/>
          </a:p>
          <a:p>
            <a:pPr lvl="0">
              <a:defRPr sz="1800"/>
            </a:pPr>
            <a:r>
              <a:rPr sz="2500" dirty="0"/>
              <a:t>Circus</a:t>
            </a:r>
          </a:p>
          <a:p>
            <a:pPr lvl="0">
              <a:defRPr sz="1800"/>
            </a:pPr>
            <a:r>
              <a:rPr sz="2500" dirty="0"/>
              <a:t>Playgrounds</a:t>
            </a:r>
          </a:p>
          <a:p>
            <a:pPr lvl="0">
              <a:defRPr sz="1800"/>
            </a:pPr>
            <a:r>
              <a:rPr sz="2500" dirty="0"/>
              <a:t>Pizza-making party</a:t>
            </a:r>
          </a:p>
          <a:p>
            <a:pPr lvl="0">
              <a:defRPr sz="1800"/>
            </a:pPr>
            <a:r>
              <a:rPr sz="2500" dirty="0" smtClean="0"/>
              <a:t>Picnic</a:t>
            </a:r>
            <a:r>
              <a:rPr lang="de-DE" sz="2500" dirty="0" smtClean="0"/>
              <a:t>/</a:t>
            </a:r>
            <a:r>
              <a:rPr sz="2500" dirty="0" smtClean="0"/>
              <a:t>cookout</a:t>
            </a:r>
            <a:endParaRPr lang="de-DE" sz="2500" dirty="0" smtClean="0"/>
          </a:p>
          <a:p>
            <a:pPr lvl="0">
              <a:defRPr sz="1800"/>
            </a:pPr>
            <a:r>
              <a:rPr lang="de-DE" sz="2500" dirty="0" err="1" smtClean="0"/>
              <a:t>Mommy</a:t>
            </a:r>
            <a:r>
              <a:rPr lang="de-DE" sz="2500" dirty="0" smtClean="0"/>
              <a:t> &amp; </a:t>
            </a:r>
            <a:r>
              <a:rPr lang="de-DE" sz="2500" dirty="0" err="1" smtClean="0"/>
              <a:t>Me</a:t>
            </a:r>
            <a:r>
              <a:rPr lang="de-DE" sz="2500" dirty="0" smtClean="0"/>
              <a:t>   </a:t>
            </a:r>
          </a:p>
          <a:p>
            <a:pPr lvl="0">
              <a:defRPr sz="1800"/>
            </a:pPr>
            <a:r>
              <a:rPr lang="de-DE" sz="2500" dirty="0" smtClean="0"/>
              <a:t>  </a:t>
            </a:r>
          </a:p>
          <a:p>
            <a:pPr lvl="0">
              <a:defRPr sz="1800"/>
            </a:pPr>
            <a:r>
              <a:rPr lang="de-DE" sz="2500" dirty="0" smtClean="0"/>
              <a:t>  </a:t>
            </a:r>
            <a:endParaRPr sz="2500" dirty="0"/>
          </a:p>
        </p:txBody>
      </p:sp>
      <p:pic>
        <p:nvPicPr>
          <p:cNvPr id="4" name="Picture 3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460500" y="427038"/>
            <a:ext cx="7162799" cy="715962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/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200" dirty="0"/>
              <a:t>Development/Educational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Women’s Salon</a:t>
            </a:r>
            <a:endParaRPr sz="2500" dirty="0" smtClean="0"/>
          </a:p>
          <a:p>
            <a:pPr lvl="0">
              <a:defRPr sz="1800"/>
            </a:pPr>
            <a:r>
              <a:rPr lang="de-DE" sz="2500" dirty="0" err="1" smtClean="0"/>
              <a:t>The</a:t>
            </a:r>
            <a:r>
              <a:rPr lang="de-DE" sz="2500" dirty="0" smtClean="0"/>
              <a:t> </a:t>
            </a:r>
            <a:r>
              <a:rPr sz="2500" dirty="0" smtClean="0"/>
              <a:t>“</a:t>
            </a:r>
            <a:r>
              <a:rPr sz="2500" dirty="0"/>
              <a:t>Better Me”</a:t>
            </a:r>
            <a:r>
              <a:rPr sz="2500" dirty="0" smtClean="0"/>
              <a:t> </a:t>
            </a:r>
            <a:r>
              <a:rPr lang="de-DE" sz="2500" dirty="0" smtClean="0"/>
              <a:t>Workshops (</a:t>
            </a:r>
            <a:r>
              <a:rPr lang="de-DE" sz="2500" dirty="0" err="1" smtClean="0"/>
              <a:t>self-development</a:t>
            </a:r>
            <a:r>
              <a:rPr lang="de-DE" sz="2500" dirty="0" smtClean="0"/>
              <a:t>)</a:t>
            </a:r>
            <a:endParaRPr sz="2500" dirty="0" smtClean="0"/>
          </a:p>
          <a:p>
            <a:pPr lvl="0">
              <a:defRPr sz="1800"/>
            </a:pPr>
            <a:r>
              <a:rPr lang="de-DE" sz="2500" dirty="0" err="1" smtClean="0"/>
              <a:t>Women</a:t>
            </a:r>
            <a:r>
              <a:rPr lang="de-DE" sz="2500" dirty="0" smtClean="0"/>
              <a:t> &amp; </a:t>
            </a:r>
            <a:r>
              <a:rPr sz="2500" dirty="0" smtClean="0"/>
              <a:t>Leadership</a:t>
            </a:r>
            <a:endParaRPr lang="de-DE" sz="2500" dirty="0" smtClean="0"/>
          </a:p>
          <a:p>
            <a:pPr lvl="0">
              <a:defRPr sz="1800"/>
            </a:pPr>
            <a:r>
              <a:rPr lang="de-DE" sz="2500" dirty="0" err="1" smtClean="0"/>
              <a:t>Creative</a:t>
            </a:r>
            <a:r>
              <a:rPr lang="de-DE" sz="2500" dirty="0" smtClean="0"/>
              <a:t> </a:t>
            </a:r>
            <a:r>
              <a:rPr lang="de-DE" sz="2500" dirty="0" err="1" smtClean="0"/>
              <a:t>Pursuits</a:t>
            </a:r>
            <a:endParaRPr lang="de-DE" sz="2500" dirty="0" smtClean="0"/>
          </a:p>
          <a:p>
            <a:pPr lvl="0">
              <a:defRPr sz="1800"/>
            </a:pPr>
            <a:r>
              <a:rPr lang="de-DE" sz="2500" dirty="0" err="1" smtClean="0"/>
              <a:t>Issues</a:t>
            </a:r>
            <a:r>
              <a:rPr lang="de-DE" sz="2500" dirty="0" smtClean="0"/>
              <a:t> </a:t>
            </a:r>
            <a:r>
              <a:rPr lang="de-DE" sz="2500" dirty="0" err="1" smtClean="0"/>
              <a:t>Discussion</a:t>
            </a:r>
            <a:r>
              <a:rPr lang="de-DE" sz="2500" dirty="0" smtClean="0"/>
              <a:t> Group</a:t>
            </a:r>
          </a:p>
          <a:p>
            <a:pPr lvl="0">
              <a:defRPr sz="1800"/>
            </a:pPr>
            <a:r>
              <a:rPr lang="de-DE" sz="2500" dirty="0" smtClean="0"/>
              <a:t>  </a:t>
            </a:r>
          </a:p>
          <a:p>
            <a:pPr lvl="0">
              <a:defRPr sz="1800"/>
            </a:pPr>
            <a:r>
              <a:rPr lang="de-DE" sz="2500" dirty="0" smtClean="0"/>
              <a:t>  </a:t>
            </a:r>
          </a:p>
          <a:p>
            <a:pPr lvl="1">
              <a:buNone/>
              <a:defRPr sz="1800"/>
            </a:pPr>
            <a:endParaRPr lang="de-DE" sz="2100" dirty="0" smtClean="0"/>
          </a:p>
        </p:txBody>
      </p:sp>
      <p:pic>
        <p:nvPicPr>
          <p:cNvPr id="4" name="Picture 3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" y="91074"/>
            <a:ext cx="1181100" cy="1181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Brainstorm</a:t>
            </a:r>
            <a:endParaRPr lang="en-US" dirty="0"/>
          </a:p>
        </p:txBody>
      </p:sp>
      <p:pic>
        <p:nvPicPr>
          <p:cNvPr id="9" name="Picture 8" descr="2000px-Berlin,_administrative_divisions_(+districts_-boroughs_-pop)_-_de_-_color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83" y="1379538"/>
            <a:ext cx="6571833" cy="54020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VP – Membership: Karen Castellon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100"/>
            <a:ext cx="8229600" cy="336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2017 Membership Goals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Recruitment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(New) Members Engagement</a:t>
            </a:r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5" y="1120885"/>
            <a:ext cx="2308115" cy="23081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73"/>
            <a:ext cx="8229600" cy="1143000"/>
          </a:xfrm>
        </p:spPr>
        <p:txBody>
          <a:bodyPr/>
          <a:lstStyle/>
          <a:p>
            <a:r>
              <a:rPr lang="en-US" dirty="0" smtClean="0"/>
              <a:t>Treasurer – Jennifer </a:t>
            </a:r>
            <a:r>
              <a:rPr lang="en-US" dirty="0" err="1" smtClean="0"/>
              <a:t>Padfield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100"/>
            <a:ext cx="8229600" cy="336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Renewals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2017 Budget</a:t>
            </a:r>
          </a:p>
          <a:p>
            <a:pPr algn="ctr">
              <a:buNone/>
            </a:pPr>
            <a:r>
              <a:rPr lang="en-US" sz="4400" b="1" dirty="0" smtClean="0">
                <a:latin typeface="Trebuchet MS"/>
                <a:cs typeface="Trebuchet MS"/>
              </a:rPr>
              <a:t>Philanthropic Committee</a:t>
            </a:r>
          </a:p>
        </p:txBody>
      </p:sp>
      <p:pic>
        <p:nvPicPr>
          <p:cNvPr id="5" name="Picture 4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5" y="1120885"/>
            <a:ext cx="2308115" cy="23081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C-Berlin-Log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082"/>
            <a:ext cx="9144000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471" y="5322555"/>
            <a:ext cx="7507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Keynote Speaker: Olivia Schofield</a:t>
            </a:r>
            <a:endParaRPr lang="en-US" sz="3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05" y="1656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Annual General Meeting 2016</a:t>
            </a:r>
            <a:br>
              <a:rPr lang="en-US" sz="3600" dirty="0" smtClean="0"/>
            </a:b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WC-Berlin-Logo-Squa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3739" y="1651002"/>
          <a:ext cx="6736521" cy="47983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5507"/>
                <a:gridCol w="2245507"/>
                <a:gridCol w="2245507"/>
              </a:tblGrid>
              <a:tr h="4395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501">
                <a:tc>
                  <a:txBody>
                    <a:bodyPr/>
                    <a:lstStyle/>
                    <a:p>
                      <a:r>
                        <a:rPr lang="en-US" dirty="0" smtClean="0"/>
                        <a:t>Welcome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My-Linh &amp; Michelle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7:20-7:30</a:t>
                      </a:r>
                      <a:endParaRPr lang="en-US" dirty="0"/>
                    </a:p>
                  </a:txBody>
                  <a:tcPr/>
                </a:tc>
              </a:tr>
              <a:tr h="439501">
                <a:tc>
                  <a:txBody>
                    <a:bodyPr/>
                    <a:lstStyle/>
                    <a:p>
                      <a:r>
                        <a:rPr lang="en-US" dirty="0" smtClean="0"/>
                        <a:t>2016 Year in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My-Linh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7:30-7:40</a:t>
                      </a:r>
                      <a:endParaRPr lang="en-US" dirty="0"/>
                    </a:p>
                  </a:txBody>
                  <a:tcPr/>
                </a:tc>
              </a:tr>
              <a:tr h="1083702">
                <a:tc>
                  <a:txBody>
                    <a:bodyPr/>
                    <a:lstStyle/>
                    <a:p>
                      <a:r>
                        <a:rPr lang="en-US" dirty="0" smtClean="0"/>
                        <a:t>Election</a:t>
                      </a:r>
                      <a:r>
                        <a:rPr lang="en-US" baseline="0" dirty="0" smtClean="0"/>
                        <a:t> of 2017 Board of Directors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Jennifer Post-</a:t>
                      </a:r>
                      <a:r>
                        <a:rPr lang="en-US" dirty="0" err="1" smtClean="0"/>
                        <a:t>Dräger</a:t>
                      </a:r>
                      <a:r>
                        <a:rPr lang="en-US" dirty="0" smtClean="0"/>
                        <a:t> &amp; Kathy </a:t>
                      </a:r>
                      <a:r>
                        <a:rPr lang="en-US" dirty="0" err="1" smtClean="0"/>
                        <a:t>Aleksic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7:40-7:50</a:t>
                      </a:r>
                      <a:endParaRPr lang="en-US" dirty="0"/>
                    </a:p>
                  </a:txBody>
                  <a:tcPr/>
                </a:tc>
              </a:tr>
              <a:tr h="439501">
                <a:tc>
                  <a:txBody>
                    <a:bodyPr/>
                    <a:lstStyle/>
                    <a:p>
                      <a:r>
                        <a:rPr lang="en-US" dirty="0" smtClean="0"/>
                        <a:t>2017 Club Outlook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7:50-8:10</a:t>
                      </a:r>
                      <a:endParaRPr lang="en-US" dirty="0"/>
                    </a:p>
                  </a:txBody>
                  <a:tcPr/>
                </a:tc>
              </a:tr>
              <a:tr h="439501">
                <a:tc>
                  <a:txBody>
                    <a:bodyPr/>
                    <a:lstStyle/>
                    <a:p>
                      <a:r>
                        <a:rPr lang="en-US" dirty="0" smtClean="0"/>
                        <a:t>Keynote</a:t>
                      </a:r>
                      <a:r>
                        <a:rPr lang="en-US" baseline="0" dirty="0" smtClean="0"/>
                        <a:t> 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Olivia</a:t>
                      </a:r>
                      <a:r>
                        <a:rPr lang="en-US" baseline="0" dirty="0" smtClean="0"/>
                        <a:t> Schofield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8:10-8:30</a:t>
                      </a:r>
                      <a:endParaRPr lang="en-US" dirty="0"/>
                    </a:p>
                  </a:txBody>
                  <a:tcPr/>
                </a:tc>
              </a:tr>
              <a:tr h="758591">
                <a:tc>
                  <a:txBody>
                    <a:bodyPr/>
                    <a:lstStyle/>
                    <a:p>
                      <a:r>
                        <a:rPr lang="en-US" dirty="0" smtClean="0"/>
                        <a:t>A bit of</a:t>
                      </a:r>
                      <a:r>
                        <a:rPr lang="en-US" baseline="0" dirty="0" smtClean="0"/>
                        <a:t> Moderated Fun!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Claudia </a:t>
                      </a:r>
                      <a:r>
                        <a:rPr lang="en-US" dirty="0" err="1" smtClean="0"/>
                        <a:t>Tessier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8:30-8:45</a:t>
                      </a:r>
                      <a:endParaRPr lang="en-US" dirty="0"/>
                    </a:p>
                  </a:txBody>
                  <a:tcPr/>
                </a:tc>
              </a:tr>
              <a:tr h="758591">
                <a:tc>
                  <a:txBody>
                    <a:bodyPr/>
                    <a:lstStyle/>
                    <a:p>
                      <a:r>
                        <a:rPr lang="en-US" dirty="0" smtClean="0"/>
                        <a:t>Close of Business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WC-Berlin-Logo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082"/>
            <a:ext cx="9144000" cy="349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840" y="5322555"/>
            <a:ext cx="460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2016 Year in Review</a:t>
            </a:r>
            <a:endParaRPr lang="en-US" sz="36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016-Activit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435"/>
            <a:ext cx="6810487" cy="509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20" y="3202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AWC Berlin 2016 – What We Do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5521738" y="5334000"/>
            <a:ext cx="1685595" cy="83797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AWC Berlin was featured 4 times in the news.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1728016" flipH="1">
            <a:off x="6803292" y="2839775"/>
            <a:ext cx="1492041" cy="120533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My-Linh sent out 2325 </a:t>
            </a:r>
            <a:r>
              <a:rPr lang="en-US" baseline="30000" dirty="0" smtClean="0">
                <a:solidFill>
                  <a:srgbClr val="000000"/>
                </a:solidFill>
              </a:rPr>
              <a:t>1)</a:t>
            </a:r>
            <a:r>
              <a:rPr lang="en-US" dirty="0" smtClean="0">
                <a:solidFill>
                  <a:srgbClr val="000000"/>
                </a:solidFill>
              </a:rPr>
              <a:t>  emails.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521739" y="4041913"/>
            <a:ext cx="1685595" cy="87269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 hosted 30 speakers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 rot="1568106">
            <a:off x="7406309" y="5186017"/>
            <a:ext cx="1531730" cy="12589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452 </a:t>
            </a:r>
            <a:r>
              <a:rPr lang="en-US" sz="1400" baseline="30000" dirty="0" smtClean="0">
                <a:solidFill>
                  <a:srgbClr val="000000"/>
                </a:solidFill>
              </a:rPr>
              <a:t>2)</a:t>
            </a:r>
            <a:r>
              <a:rPr lang="en-US" sz="1400" dirty="0" smtClean="0">
                <a:solidFill>
                  <a:srgbClr val="000000"/>
                </a:solidFill>
              </a:rPr>
              <a:t> likes AWC Berlin public FB page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 flipH="1">
            <a:off x="6460435" y="1463261"/>
            <a:ext cx="2473738" cy="115956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160 </a:t>
            </a:r>
            <a:r>
              <a:rPr lang="en-US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) members in AWC private members only FB Group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890869" y="1546087"/>
            <a:ext cx="2020957" cy="7620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 met 213 times in 2016.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7598" y="6389013"/>
            <a:ext cx="39882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2015: 785 emails sent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/>
              <a:t>2015: 273 likes on pubic page and 66 members in private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23" y="1561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AWC Berlin – Who We Are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662608" y="1656522"/>
          <a:ext cx="7885043" cy="520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6087" y="1811130"/>
            <a:ext cx="354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AWC Berlin Membership 2015-2016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73"/>
            <a:ext cx="8229600" cy="1143000"/>
          </a:xfrm>
        </p:spPr>
        <p:txBody>
          <a:bodyPr/>
          <a:lstStyle/>
          <a:p>
            <a:r>
              <a:rPr lang="en-US" dirty="0" smtClean="0"/>
              <a:t>We live all over the city!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6-12-07 at 9.52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349"/>
            <a:ext cx="9144000" cy="4378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4438" y="6217484"/>
            <a:ext cx="677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Impacts activity locations and neighborhood groups.</a:t>
            </a:r>
            <a:endParaRPr lang="en-US" sz="2400" i="1" dirty="0"/>
          </a:p>
        </p:txBody>
      </p:sp>
      <p:pic>
        <p:nvPicPr>
          <p:cNvPr id="9" name="Picture 8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7331" y="281985"/>
            <a:ext cx="1037866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range from 19 to 86 years old!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WCmembership-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31" y="1424985"/>
            <a:ext cx="7935842" cy="4782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573" y="4930461"/>
            <a:ext cx="40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3730" y="3671500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4035" y="2009913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51%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7475" y="4317088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7726" y="4935520"/>
            <a:ext cx="40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6640" y="6207512"/>
            <a:ext cx="477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Impacts activity types and locations.</a:t>
            </a:r>
            <a:endParaRPr lang="en-US" sz="2400" i="1" dirty="0"/>
          </a:p>
        </p:txBody>
      </p:sp>
      <p:pic>
        <p:nvPicPr>
          <p:cNvPr id="17" name="Picture 16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are committed to Berlin!</a:t>
            </a:r>
            <a:endParaRPr lang="en-US" sz="3600" dirty="0"/>
          </a:p>
        </p:txBody>
      </p:sp>
      <p:pic>
        <p:nvPicPr>
          <p:cNvPr id="4" name="Picture 3" descr="membership-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06" y="1634434"/>
            <a:ext cx="7968706" cy="4787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2829" y="4362174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66%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86443" y="2208695"/>
            <a:ext cx="40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80572" y="4515349"/>
            <a:ext cx="40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85575" y="3275111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23%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7573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WC-Berlin-Logo-Squar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2391" cy="124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965</Words>
  <Application>Microsoft Macintosh PowerPoint</Application>
  <PresentationFormat>On-screen Show (4:3)</PresentationFormat>
  <Paragraphs>206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AWC Berlin Annual General Meeting 2016</vt:lpstr>
      <vt:lpstr> Annual General Meeting 2016 </vt:lpstr>
      <vt:lpstr>Slide 4</vt:lpstr>
      <vt:lpstr>AWC Berlin 2016 – What We Do</vt:lpstr>
      <vt:lpstr>AWC Berlin – Who We Are</vt:lpstr>
      <vt:lpstr>We live all over the city!</vt:lpstr>
      <vt:lpstr>We range from 19 to 86 years old!</vt:lpstr>
      <vt:lpstr>We are committed to Berlin!</vt:lpstr>
      <vt:lpstr> </vt:lpstr>
      <vt:lpstr> </vt:lpstr>
      <vt:lpstr> </vt:lpstr>
      <vt:lpstr> </vt:lpstr>
      <vt:lpstr> </vt:lpstr>
      <vt:lpstr>Slide 15</vt:lpstr>
      <vt:lpstr>Election of 2017 Board of Directors</vt:lpstr>
      <vt:lpstr> </vt:lpstr>
      <vt:lpstr> </vt:lpstr>
      <vt:lpstr>Slide 19</vt:lpstr>
      <vt:lpstr>2017 Club Outlook</vt:lpstr>
      <vt:lpstr>First VP – Programs: Becky Duke</vt:lpstr>
      <vt:lpstr>Culture</vt:lpstr>
      <vt:lpstr>Outdoors/Active</vt:lpstr>
      <vt:lpstr>Family-Friendly</vt:lpstr>
      <vt:lpstr>Development/Educational</vt:lpstr>
      <vt:lpstr>Neighborhood Brainstorm</vt:lpstr>
      <vt:lpstr>2nd VP – Membership: Karen Castellon</vt:lpstr>
      <vt:lpstr>Treasurer – Jennifer Padfield</vt:lpstr>
      <vt:lpstr>Slide 29</vt:lpstr>
    </vt:vector>
  </TitlesOfParts>
  <Manager/>
  <Company>Kunst Photography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My-Linh Kunst</dc:creator>
  <cp:keywords/>
  <dc:description/>
  <cp:lastModifiedBy>My-Linh Kunst</cp:lastModifiedBy>
  <cp:revision>39</cp:revision>
  <dcterms:created xsi:type="dcterms:W3CDTF">2016-12-14T08:46:17Z</dcterms:created>
  <dcterms:modified xsi:type="dcterms:W3CDTF">2016-12-14T09:20:48Z</dcterms:modified>
  <cp:category/>
</cp:coreProperties>
</file>